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377768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375012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D920DD-F4D0-4147-98D6-302A89221BF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9215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4F36D08-E354-4B60-AF87-5853C9E094D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2897425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4F36D08-E354-4B60-AF87-5853C9E094D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920DD-F4D0-4147-98D6-302A89221BF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8211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4F36D08-E354-4B60-AF87-5853C9E094D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87133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232630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217420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423486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36D08-E354-4B60-AF87-5853C9E094D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93254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F36D08-E354-4B60-AF87-5853C9E094D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10111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F36D08-E354-4B60-AF87-5853C9E094D7}" type="datetimeFigureOut">
              <a:rPr lang="en-US" smtClean="0"/>
              <a:t>9/2/2016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28350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F36D08-E354-4B60-AF87-5853C9E094D7}" type="datetimeFigureOut">
              <a:rPr lang="en-US" smtClean="0"/>
              <a:t>9/2/2016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373328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36D08-E354-4B60-AF87-5853C9E094D7}" type="datetimeFigureOut">
              <a:rPr lang="en-US" smtClean="0"/>
              <a:t>9/2/2016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80051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36D08-E354-4B60-AF87-5853C9E094D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178307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36D08-E354-4B60-AF87-5853C9E094D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D920DD-F4D0-4147-98D6-302A89221BFC}" type="slidenum">
              <a:rPr lang="en-US" smtClean="0"/>
              <a:t>‹#›</a:t>
            </a:fld>
            <a:endParaRPr lang="en-US"/>
          </a:p>
        </p:txBody>
      </p:sp>
    </p:spTree>
    <p:extLst>
      <p:ext uri="{BB962C8B-B14F-4D97-AF65-F5344CB8AC3E}">
        <p14:creationId xmlns:p14="http://schemas.microsoft.com/office/powerpoint/2010/main" val="17017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F36D08-E354-4B60-AF87-5853C9E094D7}" type="datetimeFigureOut">
              <a:rPr lang="en-US" smtClean="0"/>
              <a:t>9/2/2016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D920DD-F4D0-4147-98D6-302A89221BFC}" type="slidenum">
              <a:rPr lang="en-US" smtClean="0"/>
              <a:t>‹#›</a:t>
            </a:fld>
            <a:endParaRPr lang="en-US"/>
          </a:p>
        </p:txBody>
      </p:sp>
    </p:spTree>
    <p:extLst>
      <p:ext uri="{BB962C8B-B14F-4D97-AF65-F5344CB8AC3E}">
        <p14:creationId xmlns:p14="http://schemas.microsoft.com/office/powerpoint/2010/main" val="10466437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Hero’s Journey</a:t>
            </a:r>
            <a:endParaRPr lang="en-US" dirty="0"/>
          </a:p>
        </p:txBody>
      </p:sp>
    </p:spTree>
    <p:extLst>
      <p:ext uri="{BB962C8B-B14F-4D97-AF65-F5344CB8AC3E}">
        <p14:creationId xmlns:p14="http://schemas.microsoft.com/office/powerpoint/2010/main" val="314013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Allies, &amp; Enemies PAGE 2</a:t>
            </a:r>
            <a:endParaRPr lang="en-US" dirty="0"/>
          </a:p>
        </p:txBody>
      </p:sp>
      <p:sp>
        <p:nvSpPr>
          <p:cNvPr id="3" name="Content Placeholder 2"/>
          <p:cNvSpPr>
            <a:spLocks noGrp="1"/>
          </p:cNvSpPr>
          <p:nvPr>
            <p:ph idx="1"/>
          </p:nvPr>
        </p:nvSpPr>
        <p:spPr/>
        <p:txBody>
          <a:bodyPr/>
          <a:lstStyle/>
          <a:p>
            <a:pPr lvl="0" fontAlgn="base"/>
            <a:r>
              <a:rPr lang="en-US" dirty="0"/>
              <a:t>The Tests or trials fall into 2 categories:</a:t>
            </a:r>
          </a:p>
          <a:p>
            <a:pPr lvl="1" fontAlgn="base"/>
            <a:r>
              <a:rPr lang="en-US" dirty="0"/>
              <a:t>Physical deed—the hero performs a courageous act in battle or saves lives</a:t>
            </a:r>
          </a:p>
          <a:p>
            <a:pPr lvl="1" fontAlgn="base"/>
            <a:r>
              <a:rPr lang="en-US" dirty="0"/>
              <a:t>Spiritual deed—the hero learns to experience the supernatural range of human spiritual life &amp; then comes back with a message</a:t>
            </a:r>
          </a:p>
          <a:p>
            <a:endParaRPr lang="en-US" dirty="0"/>
          </a:p>
        </p:txBody>
      </p:sp>
    </p:spTree>
    <p:extLst>
      <p:ext uri="{BB962C8B-B14F-4D97-AF65-F5344CB8AC3E}">
        <p14:creationId xmlns:p14="http://schemas.microsoft.com/office/powerpoint/2010/main" val="2111748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Allies, &amp; Enemies PAGE 3</a:t>
            </a:r>
            <a:endParaRPr lang="en-US" dirty="0"/>
          </a:p>
        </p:txBody>
      </p:sp>
      <p:sp>
        <p:nvSpPr>
          <p:cNvPr id="3" name="Content Placeholder 2"/>
          <p:cNvSpPr>
            <a:spLocks noGrp="1"/>
          </p:cNvSpPr>
          <p:nvPr>
            <p:ph idx="1"/>
          </p:nvPr>
        </p:nvSpPr>
        <p:spPr/>
        <p:txBody>
          <a:bodyPr>
            <a:normAutofit lnSpcReduction="10000"/>
          </a:bodyPr>
          <a:lstStyle/>
          <a:p>
            <a:pPr lvl="0" fontAlgn="base"/>
            <a:r>
              <a:rPr lang="en-US" dirty="0"/>
              <a:t>There are several different challenges the hero might face:</a:t>
            </a:r>
          </a:p>
          <a:p>
            <a:pPr lvl="1" fontAlgn="base"/>
            <a:r>
              <a:rPr lang="en-US" dirty="0"/>
              <a:t>Brother Battle—many heroes find themselves locked in battle, either physical or psychological, with someone who is a “brother,” whether a blood relation or a symbolic brother</a:t>
            </a:r>
          </a:p>
          <a:p>
            <a:pPr lvl="1" fontAlgn="base"/>
            <a:r>
              <a:rPr lang="en-US" dirty="0"/>
              <a:t>Dragon Battle—some heroes will battle literal dragons guarding their treasure, but other heroes will battle their inner dragons, the doubts &amp; fears they have about their own ability; whether literal or figurative, the dragons must be slain in order for the hero to complete the journey</a:t>
            </a:r>
          </a:p>
          <a:p>
            <a:pPr lvl="1" fontAlgn="base"/>
            <a:r>
              <a:rPr lang="en-US" dirty="0"/>
              <a:t>Abduction/ Sea Journey/ Night Journey—often in the hero’s journey, either the hero or someone close to the hero will be abducted &amp; taken away; as the hero is transported elsewhere, or as the hero chases after the captors, the journey may take the hero over the sea or on a long night journey—even if there is no abduction involved, most heroes are traveling great distances, so a sea journey or a night journey is not uncommon</a:t>
            </a:r>
          </a:p>
          <a:p>
            <a:endParaRPr lang="en-US" dirty="0"/>
          </a:p>
        </p:txBody>
      </p:sp>
    </p:spTree>
    <p:extLst>
      <p:ext uri="{BB962C8B-B14F-4D97-AF65-F5344CB8AC3E}">
        <p14:creationId xmlns:p14="http://schemas.microsoft.com/office/powerpoint/2010/main" val="130439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Allies, &amp; Enemies PAGE 4</a:t>
            </a:r>
            <a:endParaRPr lang="en-US" dirty="0"/>
          </a:p>
        </p:txBody>
      </p:sp>
      <p:sp>
        <p:nvSpPr>
          <p:cNvPr id="3" name="Content Placeholder 2"/>
          <p:cNvSpPr>
            <a:spLocks noGrp="1"/>
          </p:cNvSpPr>
          <p:nvPr>
            <p:ph idx="1"/>
          </p:nvPr>
        </p:nvSpPr>
        <p:spPr/>
        <p:txBody>
          <a:bodyPr>
            <a:normAutofit fontScale="92500"/>
          </a:bodyPr>
          <a:lstStyle/>
          <a:p>
            <a:pPr lvl="1" fontAlgn="base"/>
            <a:r>
              <a:rPr lang="en-US" dirty="0" smtClean="0"/>
              <a:t>Entering the Belly of the Whale—This is a reference to the story of Jonah &amp; the whale—when the hero is drawn deep into the journey &amp; must face his greatest fear or the greatest evil, the hero is in the belly of the whale; for some heroes, they are literally in the belly of the whale, like Pinocchio, but for most this is symbolic</a:t>
            </a:r>
          </a:p>
          <a:p>
            <a:pPr lvl="1" fontAlgn="base"/>
            <a:r>
              <a:rPr lang="en-US" dirty="0" smtClean="0"/>
              <a:t>Meeting with the Goddess—many heroes will meet a woman of great power while on the journey; the Goddess may offer the hero wisdom, or she may offer a supernatural aid that will assist the hero when he faces the greatest challenges on the journey</a:t>
            </a:r>
          </a:p>
          <a:p>
            <a:pPr lvl="1" fontAlgn="base"/>
            <a:r>
              <a:rPr lang="en-US" dirty="0" smtClean="0"/>
              <a:t>Sacred Marriage—the hero will often have a special connection with one character in the story &amp; this connection can serve as a motivation to the hero to continue the journey when all else seems hopeless—sometimes, the sacred marriage is literally a marriage, but often it is a symbolic union of two souls</a:t>
            </a:r>
          </a:p>
          <a:p>
            <a:pPr lvl="1" fontAlgn="base"/>
            <a:r>
              <a:rPr lang="en-US" dirty="0" smtClean="0"/>
              <a:t>Ritual Death or Dismemberment—in order for the hero to be transformed, he must give up his old life; many times this is done through a symbolic death; in other stories, the hero will lose a limb, which will signify the loss of the old self</a:t>
            </a:r>
          </a:p>
          <a:p>
            <a:endParaRPr lang="en-US" dirty="0"/>
          </a:p>
        </p:txBody>
      </p:sp>
    </p:spTree>
    <p:extLst>
      <p:ext uri="{BB962C8B-B14F-4D97-AF65-F5344CB8AC3E}">
        <p14:creationId xmlns:p14="http://schemas.microsoft.com/office/powerpoint/2010/main" val="3234164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the Inmost Cave</a:t>
            </a:r>
            <a:endParaRPr lang="en-US" dirty="0"/>
          </a:p>
        </p:txBody>
      </p:sp>
      <p:sp>
        <p:nvSpPr>
          <p:cNvPr id="3" name="Content Placeholder 2"/>
          <p:cNvSpPr>
            <a:spLocks noGrp="1"/>
          </p:cNvSpPr>
          <p:nvPr>
            <p:ph idx="1"/>
          </p:nvPr>
        </p:nvSpPr>
        <p:spPr/>
        <p:txBody>
          <a:bodyPr>
            <a:normAutofit/>
          </a:bodyPr>
          <a:lstStyle/>
          <a:p>
            <a:pPr lvl="0" fontAlgn="base"/>
            <a:r>
              <a:rPr lang="en-US" dirty="0"/>
              <a:t>The hero comes at last to the edge of a dangerous place, sometimes deep underground, where the object of the quest is hidden</a:t>
            </a:r>
          </a:p>
          <a:p>
            <a:pPr lvl="0" fontAlgn="base"/>
            <a:r>
              <a:rPr lang="en-US" dirty="0"/>
              <a:t>Often it’s the headquarters of the hero’s greatest enemy, the most dangerous spot in the Special World, the Inmost Cave</a:t>
            </a:r>
          </a:p>
          <a:p>
            <a:pPr lvl="0" fontAlgn="base"/>
            <a:r>
              <a:rPr lang="en-US" dirty="0"/>
              <a:t>When the hero enters that fearful place, he will cross the second major threshold</a:t>
            </a:r>
          </a:p>
          <a:p>
            <a:pPr lvl="0" fontAlgn="base"/>
            <a:r>
              <a:rPr lang="en-US" dirty="0"/>
              <a:t>Heroes often pause at the gate to prepare, plan, &amp; outwit the villain’s guards</a:t>
            </a:r>
          </a:p>
          <a:p>
            <a:pPr lvl="0" fontAlgn="base"/>
            <a:r>
              <a:rPr lang="en-US" dirty="0"/>
              <a:t>This is the phase of Approach—in mythology, the Inmost Cave may represent the land of the dead—Approach covers all the preparations for entering the Inmost Cave &amp; confronting death or supreme danger</a:t>
            </a:r>
          </a:p>
          <a:p>
            <a:endParaRPr lang="en-US" dirty="0"/>
          </a:p>
        </p:txBody>
      </p:sp>
    </p:spTree>
    <p:extLst>
      <p:ext uri="{BB962C8B-B14F-4D97-AF65-F5344CB8AC3E}">
        <p14:creationId xmlns:p14="http://schemas.microsoft.com/office/powerpoint/2010/main" val="401531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Supreme Ordeal</a:t>
            </a:r>
            <a:endParaRPr lang="en-US" dirty="0"/>
          </a:p>
        </p:txBody>
      </p:sp>
      <p:sp>
        <p:nvSpPr>
          <p:cNvPr id="3" name="Content Placeholder 2"/>
          <p:cNvSpPr>
            <a:spLocks noGrp="1"/>
          </p:cNvSpPr>
          <p:nvPr>
            <p:ph idx="1"/>
          </p:nvPr>
        </p:nvSpPr>
        <p:spPr/>
        <p:txBody>
          <a:bodyPr>
            <a:normAutofit lnSpcReduction="10000"/>
          </a:bodyPr>
          <a:lstStyle/>
          <a:p>
            <a:pPr lvl="0" fontAlgn="base"/>
            <a:r>
              <a:rPr lang="en-US" dirty="0"/>
              <a:t>This is a critical moment in any story, an Ordeal in which the hero must die or appear to die so that he can be born again</a:t>
            </a:r>
          </a:p>
          <a:p>
            <a:pPr lvl="0" fontAlgn="base"/>
            <a:r>
              <a:rPr lang="en-US" dirty="0"/>
              <a:t>It’s a major source of the magic of the hero myth</a:t>
            </a:r>
          </a:p>
          <a:p>
            <a:pPr lvl="0" fontAlgn="base"/>
            <a:r>
              <a:rPr lang="en-US" dirty="0"/>
              <a:t>This is also the key element in rites of passage or rituals</a:t>
            </a:r>
          </a:p>
          <a:p>
            <a:pPr lvl="0" fontAlgn="base"/>
            <a:r>
              <a:rPr lang="en-US" dirty="0"/>
              <a:t>The hero in every story is an initiate being introduced to the mysteries of life &amp; death</a:t>
            </a:r>
          </a:p>
          <a:p>
            <a:pPr lvl="0" fontAlgn="base"/>
            <a:r>
              <a:rPr lang="en-US" dirty="0"/>
              <a:t>This is sometimes described as the hero’s lowest point or darkest moment</a:t>
            </a:r>
          </a:p>
          <a:p>
            <a:pPr lvl="0" fontAlgn="base"/>
            <a:r>
              <a:rPr lang="en-US" dirty="0"/>
              <a:t>The separation has been made between the old world &amp; old self &amp; the potential for a new world/self</a:t>
            </a:r>
          </a:p>
          <a:p>
            <a:pPr lvl="0" fontAlgn="base"/>
            <a:r>
              <a:rPr lang="en-US" dirty="0"/>
              <a:t>By entering this stage, the hero shows his willingness to make a change, to die &amp; become a new person</a:t>
            </a:r>
          </a:p>
          <a:p>
            <a:endParaRPr lang="en-US" dirty="0"/>
          </a:p>
        </p:txBody>
      </p:sp>
    </p:spTree>
    <p:extLst>
      <p:ext uri="{BB962C8B-B14F-4D97-AF65-F5344CB8AC3E}">
        <p14:creationId xmlns:p14="http://schemas.microsoft.com/office/powerpoint/2010/main" val="1938324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a:t>
            </a:r>
            <a:endParaRPr lang="en-US" dirty="0"/>
          </a:p>
        </p:txBody>
      </p:sp>
      <p:sp>
        <p:nvSpPr>
          <p:cNvPr id="3" name="Content Placeholder 2"/>
          <p:cNvSpPr>
            <a:spLocks noGrp="1"/>
          </p:cNvSpPr>
          <p:nvPr>
            <p:ph idx="1"/>
          </p:nvPr>
        </p:nvSpPr>
        <p:spPr/>
        <p:txBody>
          <a:bodyPr/>
          <a:lstStyle/>
          <a:p>
            <a:pPr lvl="0" fontAlgn="base"/>
            <a:r>
              <a:rPr lang="en-US" dirty="0"/>
              <a:t>Having survived death, beaten the dragon, etc… the hero now takes the possession of the treasure he has come seeking, the Reward</a:t>
            </a:r>
          </a:p>
          <a:p>
            <a:pPr lvl="0" fontAlgn="base"/>
            <a:r>
              <a:rPr lang="en-US" dirty="0"/>
              <a:t>It might be a special weapon like a magic sword, or a token like the Grail, or some elixir which can heal the wounded land</a:t>
            </a:r>
          </a:p>
          <a:p>
            <a:endParaRPr lang="en-US" dirty="0"/>
          </a:p>
        </p:txBody>
      </p:sp>
    </p:spTree>
    <p:extLst>
      <p:ext uri="{BB962C8B-B14F-4D97-AF65-F5344CB8AC3E}">
        <p14:creationId xmlns:p14="http://schemas.microsoft.com/office/powerpoint/2010/main" val="3279728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III.  RETURN</a:t>
            </a:r>
            <a:endParaRPr lang="en-US" dirty="0"/>
          </a:p>
        </p:txBody>
      </p:sp>
    </p:spTree>
    <p:extLst>
      <p:ext uri="{BB962C8B-B14F-4D97-AF65-F5344CB8AC3E}">
        <p14:creationId xmlns:p14="http://schemas.microsoft.com/office/powerpoint/2010/main" val="1634840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Road Back </a:t>
            </a:r>
            <a:endParaRPr lang="en-US" dirty="0"/>
          </a:p>
        </p:txBody>
      </p:sp>
      <p:sp>
        <p:nvSpPr>
          <p:cNvPr id="3" name="Content Placeholder 2"/>
          <p:cNvSpPr>
            <a:spLocks noGrp="1"/>
          </p:cNvSpPr>
          <p:nvPr>
            <p:ph idx="1"/>
          </p:nvPr>
        </p:nvSpPr>
        <p:spPr/>
        <p:txBody>
          <a:bodyPr/>
          <a:lstStyle/>
          <a:p>
            <a:pPr lvl="0" fontAlgn="base"/>
            <a:r>
              <a:rPr lang="en-US" dirty="0"/>
              <a:t>This stage marks the decision to return to the Ordinary World</a:t>
            </a:r>
          </a:p>
          <a:p>
            <a:pPr lvl="0" fontAlgn="base"/>
            <a:r>
              <a:rPr lang="en-US" dirty="0"/>
              <a:t>The hero realizes that the Special World must eventually be left behind &amp; there are still dangers, temptations, &amp; tests ahead</a:t>
            </a:r>
          </a:p>
          <a:p>
            <a:pPr lvl="0" fontAlgn="base"/>
            <a:r>
              <a:rPr lang="en-US" dirty="0"/>
              <a:t>The hero begins to deal with the consequences of confronting the dark forces of the Ordeal</a:t>
            </a:r>
          </a:p>
          <a:p>
            <a:pPr lvl="0" fontAlgn="base"/>
            <a:r>
              <a:rPr lang="en-US" dirty="0"/>
              <a:t>He may be pursued on The Road Back by the vengeful forces he has disturbed by seizing the sword, the elixir, or the treasure</a:t>
            </a:r>
          </a:p>
          <a:p>
            <a:endParaRPr lang="en-US" dirty="0"/>
          </a:p>
        </p:txBody>
      </p:sp>
    </p:spTree>
    <p:extLst>
      <p:ext uri="{BB962C8B-B14F-4D97-AF65-F5344CB8AC3E}">
        <p14:creationId xmlns:p14="http://schemas.microsoft.com/office/powerpoint/2010/main" val="1670328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 </a:t>
            </a:r>
            <a:endParaRPr lang="en-US" dirty="0"/>
          </a:p>
        </p:txBody>
      </p:sp>
      <p:sp>
        <p:nvSpPr>
          <p:cNvPr id="3" name="Content Placeholder 2"/>
          <p:cNvSpPr>
            <a:spLocks noGrp="1"/>
          </p:cNvSpPr>
          <p:nvPr>
            <p:ph idx="1"/>
          </p:nvPr>
        </p:nvSpPr>
        <p:spPr/>
        <p:txBody>
          <a:bodyPr>
            <a:normAutofit/>
          </a:bodyPr>
          <a:lstStyle/>
          <a:p>
            <a:pPr lvl="0" fontAlgn="base"/>
            <a:r>
              <a:rPr lang="en-US" dirty="0"/>
              <a:t>The hero who has been to the realm of the dead must be reborn &amp; cleansed in one last Ordeal of death &amp; Resurrection before returning to the Ordinary World of the living</a:t>
            </a:r>
          </a:p>
          <a:p>
            <a:pPr lvl="0" fontAlgn="base"/>
            <a:r>
              <a:rPr lang="en-US" dirty="0"/>
              <a:t>This is often a second life-and-death moment, almost a replay of the death &amp; rebirth of the Ordeal</a:t>
            </a:r>
          </a:p>
          <a:p>
            <a:pPr lvl="0" fontAlgn="base"/>
            <a:r>
              <a:rPr lang="en-US" dirty="0"/>
              <a:t>Death &amp; darkness get in one last desperate shot before being finally defeated</a:t>
            </a:r>
          </a:p>
          <a:p>
            <a:pPr lvl="0" fontAlgn="base"/>
            <a:r>
              <a:rPr lang="en-US" dirty="0"/>
              <a:t>It’s a kind of final exam for the hero, who must be tested once more to see if he really has learned the lessons of the Ordeal</a:t>
            </a:r>
          </a:p>
          <a:p>
            <a:pPr lvl="0" fontAlgn="base"/>
            <a:r>
              <a:rPr lang="en-US" dirty="0"/>
              <a:t>The hero is transformed by these moments of death-and-rebirth &amp; is able to return to ordinary life reborn as a new being with new insights</a:t>
            </a:r>
          </a:p>
          <a:p>
            <a:endParaRPr lang="en-US" dirty="0"/>
          </a:p>
        </p:txBody>
      </p:sp>
    </p:spTree>
    <p:extLst>
      <p:ext uri="{BB962C8B-B14F-4D97-AF65-F5344CB8AC3E}">
        <p14:creationId xmlns:p14="http://schemas.microsoft.com/office/powerpoint/2010/main" val="699890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with the Elixir</a:t>
            </a:r>
            <a:endParaRPr lang="en-US" dirty="0"/>
          </a:p>
        </p:txBody>
      </p:sp>
      <p:sp>
        <p:nvSpPr>
          <p:cNvPr id="3" name="Content Placeholder 2"/>
          <p:cNvSpPr>
            <a:spLocks noGrp="1"/>
          </p:cNvSpPr>
          <p:nvPr>
            <p:ph idx="1"/>
          </p:nvPr>
        </p:nvSpPr>
        <p:spPr/>
        <p:txBody>
          <a:bodyPr/>
          <a:lstStyle/>
          <a:p>
            <a:pPr lvl="0" fontAlgn="base"/>
            <a:r>
              <a:rPr lang="en-US" dirty="0"/>
              <a:t>The hero returns to the Ordinary World, but the journey is meaningless unless he brings back some Elixir, treasure, or lesson from the Special World</a:t>
            </a:r>
          </a:p>
          <a:p>
            <a:pPr lvl="0" fontAlgn="base"/>
            <a:r>
              <a:rPr lang="en-US" dirty="0"/>
              <a:t>Sometimes the Elixir is treasure won on the quest, but it may be love, freedom, wisdom, or the knowledge that the Special World exists &amp; can be survived</a:t>
            </a:r>
          </a:p>
          <a:p>
            <a:endParaRPr lang="en-US" dirty="0"/>
          </a:p>
        </p:txBody>
      </p:sp>
    </p:spTree>
    <p:extLst>
      <p:ext uri="{BB962C8B-B14F-4D97-AF65-F5344CB8AC3E}">
        <p14:creationId xmlns:p14="http://schemas.microsoft.com/office/powerpoint/2010/main" val="363144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  DEPARTURE</a:t>
            </a:r>
            <a:endParaRPr lang="en-US" dirty="0"/>
          </a:p>
        </p:txBody>
      </p:sp>
    </p:spTree>
    <p:extLst>
      <p:ext uri="{BB962C8B-B14F-4D97-AF65-F5344CB8AC3E}">
        <p14:creationId xmlns:p14="http://schemas.microsoft.com/office/powerpoint/2010/main" val="858675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018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Ordinary World</a:t>
            </a:r>
            <a:endParaRPr lang="en-US" dirty="0"/>
          </a:p>
        </p:txBody>
      </p:sp>
      <p:sp>
        <p:nvSpPr>
          <p:cNvPr id="3" name="Content Placeholder 2"/>
          <p:cNvSpPr>
            <a:spLocks noGrp="1"/>
          </p:cNvSpPr>
          <p:nvPr>
            <p:ph idx="1"/>
          </p:nvPr>
        </p:nvSpPr>
        <p:spPr/>
        <p:txBody>
          <a:bodyPr/>
          <a:lstStyle/>
          <a:p>
            <a:pPr lvl="0" fontAlgn="base"/>
            <a:r>
              <a:rPr lang="en-US" dirty="0"/>
              <a:t>Here, the hero &amp; his environment are introduced to the audience</a:t>
            </a:r>
          </a:p>
          <a:p>
            <a:pPr lvl="0" fontAlgn="base"/>
            <a:r>
              <a:rPr lang="en-US" dirty="0"/>
              <a:t>The hero does not know his personal potential or calling</a:t>
            </a:r>
          </a:p>
          <a:p>
            <a:pPr lvl="0" fontAlgn="base"/>
            <a:r>
              <a:rPr lang="en-US" dirty="0"/>
              <a:t>Most stories take the hero out of the ordinary mundane world &amp; into a special world, new &amp; alien</a:t>
            </a:r>
          </a:p>
          <a:p>
            <a:endParaRPr lang="en-US" dirty="0"/>
          </a:p>
        </p:txBody>
      </p:sp>
    </p:spTree>
    <p:extLst>
      <p:ext uri="{BB962C8B-B14F-4D97-AF65-F5344CB8AC3E}">
        <p14:creationId xmlns:p14="http://schemas.microsoft.com/office/powerpoint/2010/main" val="2305449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Adventure</a:t>
            </a:r>
            <a:endParaRPr lang="en-US" dirty="0"/>
          </a:p>
        </p:txBody>
      </p:sp>
      <p:sp>
        <p:nvSpPr>
          <p:cNvPr id="3" name="Content Placeholder 2"/>
          <p:cNvSpPr>
            <a:spLocks noGrp="1"/>
          </p:cNvSpPr>
          <p:nvPr>
            <p:ph idx="1"/>
          </p:nvPr>
        </p:nvSpPr>
        <p:spPr/>
        <p:txBody>
          <a:bodyPr/>
          <a:lstStyle/>
          <a:p>
            <a:pPr lvl="0" fontAlgn="base"/>
            <a:r>
              <a:rPr lang="en-US" dirty="0"/>
              <a:t>The hero is presented with a problem, challenge, or adventure to undertake</a:t>
            </a:r>
          </a:p>
          <a:p>
            <a:pPr lvl="0" fontAlgn="base"/>
            <a:r>
              <a:rPr lang="en-US" dirty="0"/>
              <a:t>Once presented with the Call to Adventure, he can no longer remain indefinitely in the comfort of the Ordinary World</a:t>
            </a:r>
          </a:p>
          <a:p>
            <a:pPr marL="0" indent="0">
              <a:buNone/>
            </a:pPr>
            <a:endParaRPr lang="en-US" dirty="0"/>
          </a:p>
        </p:txBody>
      </p:sp>
    </p:spTree>
    <p:extLst>
      <p:ext uri="{BB962C8B-B14F-4D97-AF65-F5344CB8AC3E}">
        <p14:creationId xmlns:p14="http://schemas.microsoft.com/office/powerpoint/2010/main" val="3964946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Refusal of the Call	</a:t>
            </a:r>
            <a:endParaRPr lang="en-US" dirty="0"/>
          </a:p>
        </p:txBody>
      </p:sp>
      <p:sp>
        <p:nvSpPr>
          <p:cNvPr id="3" name="Content Placeholder 2"/>
          <p:cNvSpPr>
            <a:spLocks noGrp="1"/>
          </p:cNvSpPr>
          <p:nvPr>
            <p:ph idx="1"/>
          </p:nvPr>
        </p:nvSpPr>
        <p:spPr/>
        <p:txBody>
          <a:bodyPr/>
          <a:lstStyle/>
          <a:p>
            <a:pPr lvl="0" fontAlgn="base"/>
            <a:r>
              <a:rPr lang="en-US" dirty="0"/>
              <a:t>Often at this point, the hero balks at the threshold of adventure, Refusing the Call or expressing reluctance</a:t>
            </a:r>
          </a:p>
          <a:p>
            <a:pPr lvl="0" fontAlgn="base"/>
            <a:r>
              <a:rPr lang="en-US" dirty="0"/>
              <a:t>After all, he is facing the greatest of all fears, terror of the unknown</a:t>
            </a:r>
          </a:p>
          <a:p>
            <a:pPr lvl="0" fontAlgn="base"/>
            <a:r>
              <a:rPr lang="en-US" dirty="0"/>
              <a:t>The hero is not yet committed to the journey &amp; may still be thinking of turning back</a:t>
            </a:r>
          </a:p>
          <a:p>
            <a:pPr lvl="0" fontAlgn="base"/>
            <a:r>
              <a:rPr lang="en-US" dirty="0"/>
              <a:t>Some other influence—a change of circumstances, a further offense against the natural order of things, or the encouragement of a Mentor—is required to get him past this turning point of fear</a:t>
            </a:r>
          </a:p>
          <a:p>
            <a:pPr marL="0" indent="0">
              <a:buNone/>
            </a:pPr>
            <a:endParaRPr lang="en-US" dirty="0"/>
          </a:p>
        </p:txBody>
      </p:sp>
    </p:spTree>
    <p:extLst>
      <p:ext uri="{BB962C8B-B14F-4D97-AF65-F5344CB8AC3E}">
        <p14:creationId xmlns:p14="http://schemas.microsoft.com/office/powerpoint/2010/main" val="3138467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with the Mentor</a:t>
            </a:r>
            <a:endParaRPr lang="en-US" dirty="0"/>
          </a:p>
        </p:txBody>
      </p:sp>
      <p:sp>
        <p:nvSpPr>
          <p:cNvPr id="3" name="Content Placeholder 2"/>
          <p:cNvSpPr>
            <a:spLocks noGrp="1"/>
          </p:cNvSpPr>
          <p:nvPr>
            <p:ph idx="1"/>
          </p:nvPr>
        </p:nvSpPr>
        <p:spPr/>
        <p:txBody>
          <a:bodyPr/>
          <a:lstStyle/>
          <a:p>
            <a:pPr lvl="0" fontAlgn="base"/>
            <a:r>
              <a:rPr lang="en-US" dirty="0"/>
              <a:t>The relationship between the hero &amp; mentor is one of the most common themes in mythology, &amp; one of the richest in its symbolic value</a:t>
            </a:r>
          </a:p>
          <a:p>
            <a:pPr lvl="0" fontAlgn="base"/>
            <a:r>
              <a:rPr lang="en-US" dirty="0"/>
              <a:t>It stands for the bond between parent &amp; child, teacher &amp; student, doctor &amp; patient, God &amp; man…</a:t>
            </a:r>
          </a:p>
          <a:p>
            <a:pPr lvl="0" fontAlgn="base"/>
            <a:r>
              <a:rPr lang="en-US" dirty="0"/>
              <a:t>The function of mentors is to prepare the hero to face the unknown</a:t>
            </a:r>
          </a:p>
          <a:p>
            <a:pPr lvl="0" fontAlgn="base"/>
            <a:r>
              <a:rPr lang="en-US" dirty="0"/>
              <a:t>They may give advice, guidance, or magical equipment</a:t>
            </a:r>
          </a:p>
          <a:p>
            <a:pPr marL="0" indent="0">
              <a:buNone/>
            </a:pPr>
            <a:endParaRPr lang="en-US" dirty="0"/>
          </a:p>
        </p:txBody>
      </p:sp>
    </p:spTree>
    <p:extLst>
      <p:ext uri="{BB962C8B-B14F-4D97-AF65-F5344CB8AC3E}">
        <p14:creationId xmlns:p14="http://schemas.microsoft.com/office/powerpoint/2010/main" val="4136545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Crossing the first Threshold</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US" dirty="0"/>
              <a:t>Now the hero finally commits to the adventure &amp; fully enters the Special World of the Story for the first time by Crossing the First Threshold</a:t>
            </a:r>
          </a:p>
          <a:p>
            <a:pPr lvl="0" fontAlgn="base"/>
            <a:r>
              <a:rPr lang="en-US" dirty="0"/>
              <a:t>He agrees to face the consequences of dealing with the problem or challenge posed in the Call to Adventure</a:t>
            </a:r>
          </a:p>
          <a:p>
            <a:pPr lvl="0" fontAlgn="base"/>
            <a:r>
              <a:rPr lang="en-US" dirty="0"/>
              <a:t>Often at the threshold, the hero encounters people, beings, or situations which may block his passage—these “threshold guardians” have many functions:</a:t>
            </a:r>
          </a:p>
          <a:p>
            <a:pPr lvl="1" fontAlgn="base"/>
            <a:r>
              <a:rPr lang="en-US" dirty="0"/>
              <a:t>They protect the hero by keeping him from taking journeys for which he is unready or unprepared—however, once the hero is ready to meet the challenge, they step aside &amp; point the way</a:t>
            </a:r>
          </a:p>
          <a:p>
            <a:pPr lvl="1" fontAlgn="base"/>
            <a:r>
              <a:rPr lang="en-US" dirty="0"/>
              <a:t>To pass the guardian is to make a commitment to the journey in which the hero is saying, “I’m ready.  I can do this.”</a:t>
            </a:r>
          </a:p>
          <a:p>
            <a:pPr lvl="1" fontAlgn="base"/>
            <a:r>
              <a:rPr lang="en-US" dirty="0"/>
              <a:t>They may try to prevent the hero from leaving, or may try to prevent the hero from entering into the new realm—whatever side they are on, they will not let anyone pass who is not up to the task at hand</a:t>
            </a:r>
          </a:p>
          <a:p>
            <a:endParaRPr lang="en-US" dirty="0"/>
          </a:p>
        </p:txBody>
      </p:sp>
    </p:spTree>
    <p:extLst>
      <p:ext uri="{BB962C8B-B14F-4D97-AF65-F5344CB8AC3E}">
        <p14:creationId xmlns:p14="http://schemas.microsoft.com/office/powerpoint/2010/main" val="52188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  INITIATION</a:t>
            </a:r>
            <a:endParaRPr lang="en-US" dirty="0"/>
          </a:p>
        </p:txBody>
      </p:sp>
    </p:spTree>
    <p:extLst>
      <p:ext uri="{BB962C8B-B14F-4D97-AF65-F5344CB8AC3E}">
        <p14:creationId xmlns:p14="http://schemas.microsoft.com/office/powerpoint/2010/main" val="275170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Allies, &amp; Enemies PAGE 1</a:t>
            </a:r>
            <a:endParaRPr lang="en-US" dirty="0"/>
          </a:p>
        </p:txBody>
      </p:sp>
      <p:sp>
        <p:nvSpPr>
          <p:cNvPr id="3" name="Content Placeholder 2"/>
          <p:cNvSpPr>
            <a:spLocks noGrp="1"/>
          </p:cNvSpPr>
          <p:nvPr>
            <p:ph idx="1"/>
          </p:nvPr>
        </p:nvSpPr>
        <p:spPr/>
        <p:txBody>
          <a:bodyPr/>
          <a:lstStyle/>
          <a:p>
            <a:pPr lvl="0" fontAlgn="base"/>
            <a:r>
              <a:rPr lang="en-US" dirty="0"/>
              <a:t>Once across the First Threshold, the hero naturally encounters new challenges and Tests, making Allies &amp; Enemies, &amp; begins to learn the rules of the Special World</a:t>
            </a:r>
          </a:p>
          <a:p>
            <a:pPr lvl="0" fontAlgn="base"/>
            <a:r>
              <a:rPr lang="en-US" dirty="0"/>
              <a:t>One of the greatest tests on the journey is to differentiate real helpers from “tempters,” or enemies—Tempters, or enemies, try to pull the hero away from his path; they use fear, doubt, or distraction; they may pretend to be a friend or counselor in an effort to divert the hero’s energy to their own needs, uses, or beliefs</a:t>
            </a:r>
          </a:p>
          <a:p>
            <a:pPr lvl="1"/>
            <a:endParaRPr lang="en-US" dirty="0"/>
          </a:p>
        </p:txBody>
      </p:sp>
    </p:spTree>
    <p:extLst>
      <p:ext uri="{BB962C8B-B14F-4D97-AF65-F5344CB8AC3E}">
        <p14:creationId xmlns:p14="http://schemas.microsoft.com/office/powerpoint/2010/main" val="2343439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1562</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The Hero’s Journey</vt:lpstr>
      <vt:lpstr>I.  DEPARTURE</vt:lpstr>
      <vt:lpstr>The Ordinary World</vt:lpstr>
      <vt:lpstr>Call to Adventure</vt:lpstr>
      <vt:lpstr>Refusal of the Call </vt:lpstr>
      <vt:lpstr>Meeting with the Mentor</vt:lpstr>
      <vt:lpstr>Crossing the first Threshold</vt:lpstr>
      <vt:lpstr>II.  INITIATION</vt:lpstr>
      <vt:lpstr>Tests, Allies, &amp; Enemies PAGE 1</vt:lpstr>
      <vt:lpstr>Tests, Allies, &amp; Enemies PAGE 2</vt:lpstr>
      <vt:lpstr>Tests, Allies, &amp; Enemies PAGE 3</vt:lpstr>
      <vt:lpstr>Tests, Allies, &amp; Enemies PAGE 4</vt:lpstr>
      <vt:lpstr>Approach to the Inmost Cave</vt:lpstr>
      <vt:lpstr>The Supreme Ordeal</vt:lpstr>
      <vt:lpstr>Reward</vt:lpstr>
      <vt:lpstr>III.  RETURN</vt:lpstr>
      <vt:lpstr>The Road Back </vt:lpstr>
      <vt:lpstr>Resurrection </vt:lpstr>
      <vt:lpstr>Return with the Elixir</vt:lpstr>
      <vt:lpstr>PowerPoint Presentation</vt:lpstr>
    </vt:vector>
  </TitlesOfParts>
  <Company>Wilkes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Hero’s Journey</dc:title>
  <dc:creator>Catherine Stanford</dc:creator>
  <cp:lastModifiedBy>Catherine Stanford</cp:lastModifiedBy>
  <cp:revision>2</cp:revision>
  <dcterms:created xsi:type="dcterms:W3CDTF">2016-09-02T13:54:31Z</dcterms:created>
  <dcterms:modified xsi:type="dcterms:W3CDTF">2016-09-02T13:57:22Z</dcterms:modified>
</cp:coreProperties>
</file>